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70" r:id="rId4"/>
    <p:sldId id="271" r:id="rId5"/>
    <p:sldId id="275" r:id="rId6"/>
    <p:sldId id="272" r:id="rId7"/>
    <p:sldId id="274" r:id="rId8"/>
    <p:sldId id="278" r:id="rId9"/>
    <p:sldId id="273" r:id="rId10"/>
    <p:sldId id="277" r:id="rId11"/>
    <p:sldId id="279" r:id="rId12"/>
    <p:sldId id="269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25D"/>
    <a:srgbClr val="3B9162"/>
    <a:srgbClr val="BFF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339" autoAdjust="0"/>
  </p:normalViewPr>
  <p:slideViewPr>
    <p:cSldViewPr snapToGrid="0" showGuides="1">
      <p:cViewPr varScale="1">
        <p:scale>
          <a:sx n="60" d="100"/>
          <a:sy n="60" d="100"/>
        </p:scale>
        <p:origin x="12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4CBB6E-AB09-43C4-B52E-22E03597B8F1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7967F8-5593-4758-8E7E-DE4842EAC704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600" dirty="0" smtClean="0"/>
            <a:t>October - Assess Performance</a:t>
          </a:r>
          <a:endParaRPr lang="en-US" sz="1600" dirty="0"/>
        </a:p>
      </dgm:t>
    </dgm:pt>
    <dgm:pt modelId="{060A0D8C-5889-4D0F-9D54-A7C666C4F7DD}" type="parTrans" cxnId="{5C88082D-A678-455E-AE17-B44BCAD85871}">
      <dgm:prSet/>
      <dgm:spPr/>
      <dgm:t>
        <a:bodyPr/>
        <a:lstStyle/>
        <a:p>
          <a:endParaRPr lang="en-US"/>
        </a:p>
      </dgm:t>
    </dgm:pt>
    <dgm:pt modelId="{3AB106FB-4433-406E-AABB-370F98492EB2}" type="sibTrans" cxnId="{5C88082D-A678-455E-AE17-B44BCAD85871}">
      <dgm:prSet/>
      <dgm:spPr>
        <a:solidFill>
          <a:schemeClr val="bg2"/>
        </a:solidFill>
      </dgm:spPr>
      <dgm:t>
        <a:bodyPr/>
        <a:lstStyle/>
        <a:p>
          <a:endParaRPr lang="en-US"/>
        </a:p>
      </dgm:t>
    </dgm:pt>
    <dgm:pt modelId="{4FEB9F18-840F-4A67-9307-6398FE4EFD18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r>
            <a:rPr lang="en-US" sz="1600" dirty="0" smtClean="0"/>
            <a:t>Employee writes self-report of accomplishments</a:t>
          </a:r>
          <a:endParaRPr lang="en-US" sz="1600" dirty="0"/>
        </a:p>
      </dgm:t>
    </dgm:pt>
    <dgm:pt modelId="{FBE28A9E-3755-4533-B667-4AB40B214066}" type="parTrans" cxnId="{D06E4CB5-A5F8-4A86-92AB-87C58CC00FF0}">
      <dgm:prSet/>
      <dgm:spPr/>
      <dgm:t>
        <a:bodyPr/>
        <a:lstStyle/>
        <a:p>
          <a:endParaRPr lang="en-US"/>
        </a:p>
      </dgm:t>
    </dgm:pt>
    <dgm:pt modelId="{27DB193A-AEC5-485E-99B4-D1E4D777F380}" type="sibTrans" cxnId="{D06E4CB5-A5F8-4A86-92AB-87C58CC00FF0}">
      <dgm:prSet/>
      <dgm:spPr/>
      <dgm:t>
        <a:bodyPr/>
        <a:lstStyle/>
        <a:p>
          <a:endParaRPr lang="en-US"/>
        </a:p>
      </dgm:t>
    </dgm:pt>
    <dgm:pt modelId="{F32C5810-03CF-4593-879F-6F63E22B3A4B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600" dirty="0" smtClean="0"/>
            <a:t>November/December - Conduct Pay Pool Panel</a:t>
          </a:r>
          <a:endParaRPr lang="en-US" sz="1600" dirty="0"/>
        </a:p>
      </dgm:t>
    </dgm:pt>
    <dgm:pt modelId="{B373B96E-7FD0-414E-BB0D-4139477EA9D8}" type="parTrans" cxnId="{E66BCACC-4BFD-418E-8BA2-2DAB0C418F11}">
      <dgm:prSet/>
      <dgm:spPr/>
      <dgm:t>
        <a:bodyPr/>
        <a:lstStyle/>
        <a:p>
          <a:endParaRPr lang="en-US"/>
        </a:p>
      </dgm:t>
    </dgm:pt>
    <dgm:pt modelId="{941EAE45-5BD5-4838-A87A-21ADB2379298}" type="sibTrans" cxnId="{E66BCACC-4BFD-418E-8BA2-2DAB0C418F11}">
      <dgm:prSet/>
      <dgm:spPr>
        <a:solidFill>
          <a:schemeClr val="bg2"/>
        </a:solidFill>
      </dgm:spPr>
      <dgm:t>
        <a:bodyPr/>
        <a:lstStyle/>
        <a:p>
          <a:endParaRPr lang="en-US"/>
        </a:p>
      </dgm:t>
    </dgm:pt>
    <dgm:pt modelId="{E8E4E4F1-C328-4FB1-8FED-2D0A6A180A36}">
      <dgm:prSet phldrT="[Text]"/>
      <dgm:spPr>
        <a:ln>
          <a:solidFill>
            <a:schemeClr val="tx2"/>
          </a:solidFill>
        </a:ln>
      </dgm:spPr>
      <dgm:t>
        <a:bodyPr/>
        <a:lstStyle/>
        <a:p>
          <a:r>
            <a:rPr lang="en-US" dirty="0" smtClean="0"/>
            <a:t>Pay Pool panel develops recommendations for salary and/or bonus increases</a:t>
          </a:r>
          <a:endParaRPr lang="en-US" dirty="0"/>
        </a:p>
      </dgm:t>
    </dgm:pt>
    <dgm:pt modelId="{81DA26D9-2EE3-4BA5-8D03-F9108F7590D9}" type="parTrans" cxnId="{6B74CA36-1C54-4549-9F54-0D868510350F}">
      <dgm:prSet/>
      <dgm:spPr/>
      <dgm:t>
        <a:bodyPr/>
        <a:lstStyle/>
        <a:p>
          <a:endParaRPr lang="en-US"/>
        </a:p>
      </dgm:t>
    </dgm:pt>
    <dgm:pt modelId="{4EBF705B-2747-4C02-8B0A-6525528E38C2}" type="sibTrans" cxnId="{6B74CA36-1C54-4549-9F54-0D868510350F}">
      <dgm:prSet/>
      <dgm:spPr/>
      <dgm:t>
        <a:bodyPr/>
        <a:lstStyle/>
        <a:p>
          <a:endParaRPr lang="en-US"/>
        </a:p>
      </dgm:t>
    </dgm:pt>
    <dgm:pt modelId="{58ECEF44-B427-4546-BE39-D92BC8AF9F51}">
      <dgm:prSet phldrT="[Text]" custT="1"/>
      <dgm:spPr>
        <a:solidFill>
          <a:schemeClr val="tx2"/>
        </a:solidFill>
      </dgm:spPr>
      <dgm:t>
        <a:bodyPr/>
        <a:lstStyle/>
        <a:p>
          <a:r>
            <a:rPr lang="en-US" sz="1600" dirty="0" smtClean="0"/>
            <a:t>January - Reward Performance</a:t>
          </a:r>
          <a:endParaRPr lang="en-US" sz="1600" dirty="0"/>
        </a:p>
      </dgm:t>
    </dgm:pt>
    <dgm:pt modelId="{AD25FFED-A798-4FBF-B888-C9389948A8F1}" type="parTrans" cxnId="{B415E494-D122-4BD2-88B4-932566445112}">
      <dgm:prSet/>
      <dgm:spPr/>
      <dgm:t>
        <a:bodyPr/>
        <a:lstStyle/>
        <a:p>
          <a:endParaRPr lang="en-US"/>
        </a:p>
      </dgm:t>
    </dgm:pt>
    <dgm:pt modelId="{D1B6A066-5B83-44FA-B5D3-956490FC211F}" type="sibTrans" cxnId="{B415E494-D122-4BD2-88B4-932566445112}">
      <dgm:prSet/>
      <dgm:spPr/>
      <dgm:t>
        <a:bodyPr/>
        <a:lstStyle/>
        <a:p>
          <a:endParaRPr lang="en-US"/>
        </a:p>
      </dgm:t>
    </dgm:pt>
    <dgm:pt modelId="{6CD7E759-1F7A-4CB1-81EB-B81397E14339}">
      <dgm:prSet phldrT="[Text]"/>
      <dgm:spPr>
        <a:ln>
          <a:solidFill>
            <a:schemeClr val="tx2"/>
          </a:solidFill>
        </a:ln>
      </dgm:spPr>
      <dgm:t>
        <a:bodyPr/>
        <a:lstStyle/>
        <a:p>
          <a:r>
            <a:rPr lang="en-US" dirty="0" smtClean="0"/>
            <a:t>Performance-based payouts, generally effective first pay period in January</a:t>
          </a:r>
          <a:endParaRPr lang="en-US" dirty="0"/>
        </a:p>
      </dgm:t>
    </dgm:pt>
    <dgm:pt modelId="{9E3E9364-06FF-4F9F-9F00-E7BD1169A2B6}" type="parTrans" cxnId="{BAA75FA2-9F11-48A0-80F8-8FBBA790EFDA}">
      <dgm:prSet/>
      <dgm:spPr/>
      <dgm:t>
        <a:bodyPr/>
        <a:lstStyle/>
        <a:p>
          <a:endParaRPr lang="en-US"/>
        </a:p>
      </dgm:t>
    </dgm:pt>
    <dgm:pt modelId="{4E26831D-0D39-4877-957F-26D4B46BA2D6}" type="sibTrans" cxnId="{BAA75FA2-9F11-48A0-80F8-8FBBA790EFDA}">
      <dgm:prSet/>
      <dgm:spPr/>
      <dgm:t>
        <a:bodyPr/>
        <a:lstStyle/>
        <a:p>
          <a:endParaRPr lang="en-US"/>
        </a:p>
      </dgm:t>
    </dgm:pt>
    <dgm:pt modelId="{FE95117F-9D64-4F8C-B651-4090BE947756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r>
            <a:rPr lang="en-US" sz="1600" dirty="0" smtClean="0"/>
            <a:t>Rating Official assigns ratings and writes narrative(s)</a:t>
          </a:r>
          <a:endParaRPr lang="en-US" sz="1600" dirty="0"/>
        </a:p>
      </dgm:t>
    </dgm:pt>
    <dgm:pt modelId="{44DF8184-34F1-468D-8566-A5C1F37B8900}" type="parTrans" cxnId="{52E6E61F-EF06-4830-BB4B-D3583E50097B}">
      <dgm:prSet/>
      <dgm:spPr/>
      <dgm:t>
        <a:bodyPr/>
        <a:lstStyle/>
        <a:p>
          <a:endParaRPr lang="en-US"/>
        </a:p>
      </dgm:t>
    </dgm:pt>
    <dgm:pt modelId="{629CB7B5-D97F-4B53-9E54-0BAF8E5BACB2}" type="sibTrans" cxnId="{52E6E61F-EF06-4830-BB4B-D3583E50097B}">
      <dgm:prSet/>
      <dgm:spPr/>
      <dgm:t>
        <a:bodyPr/>
        <a:lstStyle/>
        <a:p>
          <a:endParaRPr lang="en-US"/>
        </a:p>
      </dgm:t>
    </dgm:pt>
    <dgm:pt modelId="{12F41328-9C7F-44A6-92A4-15E593389FB6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r>
            <a:rPr lang="en-US" sz="1600" dirty="0" smtClean="0"/>
            <a:t>Reviewing Official gives approval</a:t>
          </a:r>
          <a:endParaRPr lang="en-US" sz="1600" dirty="0"/>
        </a:p>
      </dgm:t>
    </dgm:pt>
    <dgm:pt modelId="{A6C08F6B-6110-4C89-A223-F09EA8648F93}" type="parTrans" cxnId="{16F3FF9A-AB3F-4F2A-845C-A10CFAE4BF40}">
      <dgm:prSet/>
      <dgm:spPr/>
      <dgm:t>
        <a:bodyPr/>
        <a:lstStyle/>
        <a:p>
          <a:endParaRPr lang="en-US"/>
        </a:p>
      </dgm:t>
    </dgm:pt>
    <dgm:pt modelId="{74940238-6C41-40D3-844A-C07798C8AA1A}" type="sibTrans" cxnId="{16F3FF9A-AB3F-4F2A-845C-A10CFAE4BF40}">
      <dgm:prSet/>
      <dgm:spPr/>
      <dgm:t>
        <a:bodyPr/>
        <a:lstStyle/>
        <a:p>
          <a:endParaRPr lang="en-US"/>
        </a:p>
      </dgm:t>
    </dgm:pt>
    <dgm:pt modelId="{528A8928-919E-4466-B862-36F757F7F4F0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r>
            <a:rPr lang="en-US" sz="1600" dirty="0" smtClean="0"/>
            <a:t>PM PRA approval and final Performance Evaluation of Record shared with employee</a:t>
          </a:r>
          <a:endParaRPr lang="en-US" sz="1600" dirty="0"/>
        </a:p>
      </dgm:t>
    </dgm:pt>
    <dgm:pt modelId="{A816D6A2-9F00-4A96-83FD-5C900D87ECBC}" type="parTrans" cxnId="{D978C583-32EA-4A19-87E6-43A07AE87840}">
      <dgm:prSet/>
      <dgm:spPr/>
      <dgm:t>
        <a:bodyPr/>
        <a:lstStyle/>
        <a:p>
          <a:endParaRPr lang="en-US"/>
        </a:p>
      </dgm:t>
    </dgm:pt>
    <dgm:pt modelId="{C2574776-177D-40C4-9F5C-B98AC5AB73EC}" type="sibTrans" cxnId="{D978C583-32EA-4A19-87E6-43A07AE87840}">
      <dgm:prSet/>
      <dgm:spPr/>
      <dgm:t>
        <a:bodyPr/>
        <a:lstStyle/>
        <a:p>
          <a:endParaRPr lang="en-US"/>
        </a:p>
      </dgm:t>
    </dgm:pt>
    <dgm:pt modelId="{3F92D7C1-59BB-4B9B-BCF2-A90799DF7D28}">
      <dgm:prSet phldrT="[Text]"/>
      <dgm:spPr>
        <a:ln>
          <a:solidFill>
            <a:schemeClr val="tx2"/>
          </a:solidFill>
        </a:ln>
      </dgm:spPr>
      <dgm:t>
        <a:bodyPr/>
        <a:lstStyle/>
        <a:p>
          <a:r>
            <a:rPr lang="en-US" dirty="0" smtClean="0"/>
            <a:t>PP PRA review and approval</a:t>
          </a:r>
          <a:endParaRPr lang="en-US" dirty="0"/>
        </a:p>
      </dgm:t>
    </dgm:pt>
    <dgm:pt modelId="{BDDFE303-4A41-4707-B8C5-2CD6222E1757}" type="parTrans" cxnId="{0E85F21F-7A00-4F0C-BA5D-E5E094606EFA}">
      <dgm:prSet/>
      <dgm:spPr/>
      <dgm:t>
        <a:bodyPr/>
        <a:lstStyle/>
        <a:p>
          <a:endParaRPr lang="en-US"/>
        </a:p>
      </dgm:t>
    </dgm:pt>
    <dgm:pt modelId="{50529FE7-114D-4C98-9174-574E525B245A}" type="sibTrans" cxnId="{0E85F21F-7A00-4F0C-BA5D-E5E094606EFA}">
      <dgm:prSet/>
      <dgm:spPr/>
      <dgm:t>
        <a:bodyPr/>
        <a:lstStyle/>
        <a:p>
          <a:endParaRPr lang="en-US"/>
        </a:p>
      </dgm:t>
    </dgm:pt>
    <dgm:pt modelId="{426D1822-0656-4585-B09D-3666C9E1ABA1}" type="pres">
      <dgm:prSet presAssocID="{994CBB6E-AB09-43C4-B52E-22E03597B8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E32C06-E8ED-47B7-8E91-A73CAF01EB72}" type="pres">
      <dgm:prSet presAssocID="{994CBB6E-AB09-43C4-B52E-22E03597B8F1}" presName="tSp" presStyleCnt="0"/>
      <dgm:spPr/>
    </dgm:pt>
    <dgm:pt modelId="{7BC5DE1F-A83E-46EE-8430-028D0AC8D194}" type="pres">
      <dgm:prSet presAssocID="{994CBB6E-AB09-43C4-B52E-22E03597B8F1}" presName="bSp" presStyleCnt="0"/>
      <dgm:spPr/>
    </dgm:pt>
    <dgm:pt modelId="{DB7D9258-C527-48DE-B0F2-B9891386A7B7}" type="pres">
      <dgm:prSet presAssocID="{994CBB6E-AB09-43C4-B52E-22E03597B8F1}" presName="process" presStyleCnt="0"/>
      <dgm:spPr/>
    </dgm:pt>
    <dgm:pt modelId="{23F97A17-C8C4-47D0-95D8-B3F4A1DFF0E0}" type="pres">
      <dgm:prSet presAssocID="{227967F8-5593-4758-8E7E-DE4842EAC704}" presName="composite1" presStyleCnt="0"/>
      <dgm:spPr/>
    </dgm:pt>
    <dgm:pt modelId="{F965ADA5-43D7-497E-AAB4-7C50EAE34BC5}" type="pres">
      <dgm:prSet presAssocID="{227967F8-5593-4758-8E7E-DE4842EAC704}" presName="dummyNode1" presStyleLbl="node1" presStyleIdx="0" presStyleCnt="3"/>
      <dgm:spPr/>
    </dgm:pt>
    <dgm:pt modelId="{3696EDEE-F13B-4156-A4C3-A9A064E512C3}" type="pres">
      <dgm:prSet presAssocID="{227967F8-5593-4758-8E7E-DE4842EAC704}" presName="childNode1" presStyleLbl="bgAcc1" presStyleIdx="0" presStyleCnt="3" custScaleX="117482" custScaleY="1843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23FDEF-1A04-4695-AE3F-E4E984586423}" type="pres">
      <dgm:prSet presAssocID="{227967F8-5593-4758-8E7E-DE4842EAC70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9C69BE-65CE-40EA-B9CB-282C67366B5E}" type="pres">
      <dgm:prSet presAssocID="{227967F8-5593-4758-8E7E-DE4842EAC704}" presName="parentNode1" presStyleLbl="node1" presStyleIdx="0" presStyleCnt="3" custLinFactY="29833" custLinFactNeighborX="3438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5ECEE4-EAFC-47CB-99A0-8343A414DE70}" type="pres">
      <dgm:prSet presAssocID="{227967F8-5593-4758-8E7E-DE4842EAC704}" presName="connSite1" presStyleCnt="0"/>
      <dgm:spPr/>
    </dgm:pt>
    <dgm:pt modelId="{02B35C6B-3D48-417A-808C-604CDE16C048}" type="pres">
      <dgm:prSet presAssocID="{3AB106FB-4433-406E-AABB-370F98492EB2}" presName="Name9" presStyleLbl="sibTrans2D1" presStyleIdx="0" presStyleCnt="2" custLinFactNeighborX="20353" custLinFactNeighborY="-1172"/>
      <dgm:spPr/>
      <dgm:t>
        <a:bodyPr/>
        <a:lstStyle/>
        <a:p>
          <a:endParaRPr lang="en-US"/>
        </a:p>
      </dgm:t>
    </dgm:pt>
    <dgm:pt modelId="{3D9BB244-834B-4BDD-908F-0B53CA5207C5}" type="pres">
      <dgm:prSet presAssocID="{F32C5810-03CF-4593-879F-6F63E22B3A4B}" presName="composite2" presStyleCnt="0"/>
      <dgm:spPr/>
    </dgm:pt>
    <dgm:pt modelId="{332E4FD8-7D27-494C-AE49-0CA4DB75E8AF}" type="pres">
      <dgm:prSet presAssocID="{F32C5810-03CF-4593-879F-6F63E22B3A4B}" presName="dummyNode2" presStyleLbl="node1" presStyleIdx="0" presStyleCnt="3"/>
      <dgm:spPr/>
    </dgm:pt>
    <dgm:pt modelId="{04BE4651-45AC-4B6C-91C2-95D160CABB03}" type="pres">
      <dgm:prSet presAssocID="{F32C5810-03CF-4593-879F-6F63E22B3A4B}" presName="childNode2" presStyleLbl="bgAcc1" presStyleIdx="1" presStyleCnt="3" custScaleX="131449" custScaleY="1373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E0206C-62D9-4E4C-A525-5B1395070D2E}" type="pres">
      <dgm:prSet presAssocID="{F32C5810-03CF-4593-879F-6F63E22B3A4B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614C30-D22E-482E-A806-17A7A7868946}" type="pres">
      <dgm:prSet presAssocID="{F32C5810-03CF-4593-879F-6F63E22B3A4B}" presName="parentNode2" presStyleLbl="node1" presStyleIdx="1" presStyleCnt="3" custScaleX="122904" custScaleY="140908" custLinFactNeighborX="-609" custLinFactNeighborY="-4179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38BF9E-F694-4210-8354-7DA65F1052E4}" type="pres">
      <dgm:prSet presAssocID="{F32C5810-03CF-4593-879F-6F63E22B3A4B}" presName="connSite2" presStyleCnt="0"/>
      <dgm:spPr/>
    </dgm:pt>
    <dgm:pt modelId="{3807E196-7505-4F3F-843D-0BD88C35009B}" type="pres">
      <dgm:prSet presAssocID="{941EAE45-5BD5-4838-A87A-21ADB2379298}" presName="Name18" presStyleLbl="sibTrans2D1" presStyleIdx="1" presStyleCnt="2" custLinFactNeighborX="12836"/>
      <dgm:spPr/>
      <dgm:t>
        <a:bodyPr/>
        <a:lstStyle/>
        <a:p>
          <a:endParaRPr lang="en-US"/>
        </a:p>
      </dgm:t>
    </dgm:pt>
    <dgm:pt modelId="{8E4DDA48-121E-459E-95C7-E54A7C1EB843}" type="pres">
      <dgm:prSet presAssocID="{58ECEF44-B427-4546-BE39-D92BC8AF9F51}" presName="composite1" presStyleCnt="0"/>
      <dgm:spPr/>
    </dgm:pt>
    <dgm:pt modelId="{7667B9E1-6AF4-46C4-83D8-8356F32539AC}" type="pres">
      <dgm:prSet presAssocID="{58ECEF44-B427-4546-BE39-D92BC8AF9F51}" presName="dummyNode1" presStyleLbl="node1" presStyleIdx="1" presStyleCnt="3"/>
      <dgm:spPr/>
    </dgm:pt>
    <dgm:pt modelId="{0956FB6A-D287-4070-BD4B-856D1D887CEA}" type="pres">
      <dgm:prSet presAssocID="{58ECEF44-B427-4546-BE39-D92BC8AF9F51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69391D-2283-4568-8036-E2088972AFC3}" type="pres">
      <dgm:prSet presAssocID="{58ECEF44-B427-4546-BE39-D92BC8AF9F51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190CC1-C160-4D64-BCC7-19D50C40760E}" type="pres">
      <dgm:prSet presAssocID="{58ECEF44-B427-4546-BE39-D92BC8AF9F51}" presName="parentNode1" presStyleLbl="node1" presStyleIdx="2" presStyleCnt="3" custLinFactNeighborX="-145" custLinFactNeighborY="-530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8766C0-4B35-4FBB-87BC-B9658A89534F}" type="pres">
      <dgm:prSet presAssocID="{58ECEF44-B427-4546-BE39-D92BC8AF9F51}" presName="connSite1" presStyleCnt="0"/>
      <dgm:spPr/>
    </dgm:pt>
  </dgm:ptLst>
  <dgm:cxnLst>
    <dgm:cxn modelId="{D8990D56-BBAB-405C-A710-B530BE368675}" type="presOf" srcId="{227967F8-5593-4758-8E7E-DE4842EAC704}" destId="{DC9C69BE-65CE-40EA-B9CB-282C67366B5E}" srcOrd="0" destOrd="0" presId="urn:microsoft.com/office/officeart/2005/8/layout/hProcess4"/>
    <dgm:cxn modelId="{F205C3D8-415F-4001-9E47-FE0F07FB931C}" type="presOf" srcId="{528A8928-919E-4466-B862-36F757F7F4F0}" destId="{3696EDEE-F13B-4156-A4C3-A9A064E512C3}" srcOrd="0" destOrd="3" presId="urn:microsoft.com/office/officeart/2005/8/layout/hProcess4"/>
    <dgm:cxn modelId="{0E85F21F-7A00-4F0C-BA5D-E5E094606EFA}" srcId="{F32C5810-03CF-4593-879F-6F63E22B3A4B}" destId="{3F92D7C1-59BB-4B9B-BCF2-A90799DF7D28}" srcOrd="1" destOrd="0" parTransId="{BDDFE303-4A41-4707-B8C5-2CD6222E1757}" sibTransId="{50529FE7-114D-4C98-9174-574E525B245A}"/>
    <dgm:cxn modelId="{548DFDE8-4C80-4B51-8D62-EE4EBA2DFB9F}" type="presOf" srcId="{994CBB6E-AB09-43C4-B52E-22E03597B8F1}" destId="{426D1822-0656-4585-B09D-3666C9E1ABA1}" srcOrd="0" destOrd="0" presId="urn:microsoft.com/office/officeart/2005/8/layout/hProcess4"/>
    <dgm:cxn modelId="{DB20BD1A-F0CC-4A0C-B7C5-F9FF52760124}" type="presOf" srcId="{F32C5810-03CF-4593-879F-6F63E22B3A4B}" destId="{E6614C30-D22E-482E-A806-17A7A7868946}" srcOrd="0" destOrd="0" presId="urn:microsoft.com/office/officeart/2005/8/layout/hProcess4"/>
    <dgm:cxn modelId="{449D9D3B-1D06-45F9-A047-939D57140022}" type="presOf" srcId="{FE95117F-9D64-4F8C-B651-4090BE947756}" destId="{F523FDEF-1A04-4695-AE3F-E4E984586423}" srcOrd="1" destOrd="1" presId="urn:microsoft.com/office/officeart/2005/8/layout/hProcess4"/>
    <dgm:cxn modelId="{B415E494-D122-4BD2-88B4-932566445112}" srcId="{994CBB6E-AB09-43C4-B52E-22E03597B8F1}" destId="{58ECEF44-B427-4546-BE39-D92BC8AF9F51}" srcOrd="2" destOrd="0" parTransId="{AD25FFED-A798-4FBF-B888-C9389948A8F1}" sibTransId="{D1B6A066-5B83-44FA-B5D3-956490FC211F}"/>
    <dgm:cxn modelId="{57D9952F-F9DE-4878-9999-9CCBF23A429D}" type="presOf" srcId="{E8E4E4F1-C328-4FB1-8FED-2D0A6A180A36}" destId="{DFE0206C-62D9-4E4C-A525-5B1395070D2E}" srcOrd="1" destOrd="0" presId="urn:microsoft.com/office/officeart/2005/8/layout/hProcess4"/>
    <dgm:cxn modelId="{D06E4CB5-A5F8-4A86-92AB-87C58CC00FF0}" srcId="{227967F8-5593-4758-8E7E-DE4842EAC704}" destId="{4FEB9F18-840F-4A67-9307-6398FE4EFD18}" srcOrd="0" destOrd="0" parTransId="{FBE28A9E-3755-4533-B667-4AB40B214066}" sibTransId="{27DB193A-AEC5-485E-99B4-D1E4D777F380}"/>
    <dgm:cxn modelId="{A12CF32E-B46C-43A2-A717-E4F677F1547E}" type="presOf" srcId="{12F41328-9C7F-44A6-92A4-15E593389FB6}" destId="{F523FDEF-1A04-4695-AE3F-E4E984586423}" srcOrd="1" destOrd="2" presId="urn:microsoft.com/office/officeart/2005/8/layout/hProcess4"/>
    <dgm:cxn modelId="{D1D67381-E069-4338-A272-56C7C7E88769}" type="presOf" srcId="{6CD7E759-1F7A-4CB1-81EB-B81397E14339}" destId="{0956FB6A-D287-4070-BD4B-856D1D887CEA}" srcOrd="0" destOrd="0" presId="urn:microsoft.com/office/officeart/2005/8/layout/hProcess4"/>
    <dgm:cxn modelId="{6FABD063-1AAC-45B4-8848-8BC3640AF049}" type="presOf" srcId="{3F92D7C1-59BB-4B9B-BCF2-A90799DF7D28}" destId="{04BE4651-45AC-4B6C-91C2-95D160CABB03}" srcOrd="0" destOrd="1" presId="urn:microsoft.com/office/officeart/2005/8/layout/hProcess4"/>
    <dgm:cxn modelId="{8389AC5E-6EFB-4A70-BA27-C88715C5B603}" type="presOf" srcId="{6CD7E759-1F7A-4CB1-81EB-B81397E14339}" destId="{8C69391D-2283-4568-8036-E2088972AFC3}" srcOrd="1" destOrd="0" presId="urn:microsoft.com/office/officeart/2005/8/layout/hProcess4"/>
    <dgm:cxn modelId="{7612EB81-DF6D-454D-B19E-007FE955E114}" type="presOf" srcId="{528A8928-919E-4466-B862-36F757F7F4F0}" destId="{F523FDEF-1A04-4695-AE3F-E4E984586423}" srcOrd="1" destOrd="3" presId="urn:microsoft.com/office/officeart/2005/8/layout/hProcess4"/>
    <dgm:cxn modelId="{EC4CB1E1-EEAA-45EB-9AFD-7571D544CF15}" type="presOf" srcId="{E8E4E4F1-C328-4FB1-8FED-2D0A6A180A36}" destId="{04BE4651-45AC-4B6C-91C2-95D160CABB03}" srcOrd="0" destOrd="0" presId="urn:microsoft.com/office/officeart/2005/8/layout/hProcess4"/>
    <dgm:cxn modelId="{5C88082D-A678-455E-AE17-B44BCAD85871}" srcId="{994CBB6E-AB09-43C4-B52E-22E03597B8F1}" destId="{227967F8-5593-4758-8E7E-DE4842EAC704}" srcOrd="0" destOrd="0" parTransId="{060A0D8C-5889-4D0F-9D54-A7C666C4F7DD}" sibTransId="{3AB106FB-4433-406E-AABB-370F98492EB2}"/>
    <dgm:cxn modelId="{6B74CA36-1C54-4549-9F54-0D868510350F}" srcId="{F32C5810-03CF-4593-879F-6F63E22B3A4B}" destId="{E8E4E4F1-C328-4FB1-8FED-2D0A6A180A36}" srcOrd="0" destOrd="0" parTransId="{81DA26D9-2EE3-4BA5-8D03-F9108F7590D9}" sibTransId="{4EBF705B-2747-4C02-8B0A-6525528E38C2}"/>
    <dgm:cxn modelId="{0431EBC4-3B17-437F-803C-67A845E57A58}" type="presOf" srcId="{4FEB9F18-840F-4A67-9307-6398FE4EFD18}" destId="{3696EDEE-F13B-4156-A4C3-A9A064E512C3}" srcOrd="0" destOrd="0" presId="urn:microsoft.com/office/officeart/2005/8/layout/hProcess4"/>
    <dgm:cxn modelId="{52E6E61F-EF06-4830-BB4B-D3583E50097B}" srcId="{227967F8-5593-4758-8E7E-DE4842EAC704}" destId="{FE95117F-9D64-4F8C-B651-4090BE947756}" srcOrd="1" destOrd="0" parTransId="{44DF8184-34F1-468D-8566-A5C1F37B8900}" sibTransId="{629CB7B5-D97F-4B53-9E54-0BAF8E5BACB2}"/>
    <dgm:cxn modelId="{D978C583-32EA-4A19-87E6-43A07AE87840}" srcId="{227967F8-5593-4758-8E7E-DE4842EAC704}" destId="{528A8928-919E-4466-B862-36F757F7F4F0}" srcOrd="3" destOrd="0" parTransId="{A816D6A2-9F00-4A96-83FD-5C900D87ECBC}" sibTransId="{C2574776-177D-40C4-9F5C-B98AC5AB73EC}"/>
    <dgm:cxn modelId="{2EA49771-CE1F-4D76-88F2-76AE1D28A327}" type="presOf" srcId="{FE95117F-9D64-4F8C-B651-4090BE947756}" destId="{3696EDEE-F13B-4156-A4C3-A9A064E512C3}" srcOrd="0" destOrd="1" presId="urn:microsoft.com/office/officeart/2005/8/layout/hProcess4"/>
    <dgm:cxn modelId="{30F0F22F-7981-44E4-94DB-F5FFE118B2AF}" type="presOf" srcId="{4FEB9F18-840F-4A67-9307-6398FE4EFD18}" destId="{F523FDEF-1A04-4695-AE3F-E4E984586423}" srcOrd="1" destOrd="0" presId="urn:microsoft.com/office/officeart/2005/8/layout/hProcess4"/>
    <dgm:cxn modelId="{E66BCACC-4BFD-418E-8BA2-2DAB0C418F11}" srcId="{994CBB6E-AB09-43C4-B52E-22E03597B8F1}" destId="{F32C5810-03CF-4593-879F-6F63E22B3A4B}" srcOrd="1" destOrd="0" parTransId="{B373B96E-7FD0-414E-BB0D-4139477EA9D8}" sibTransId="{941EAE45-5BD5-4838-A87A-21ADB2379298}"/>
    <dgm:cxn modelId="{05E1FDCE-8BE8-4232-B6E1-E43B96540C30}" type="presOf" srcId="{3F92D7C1-59BB-4B9B-BCF2-A90799DF7D28}" destId="{DFE0206C-62D9-4E4C-A525-5B1395070D2E}" srcOrd="1" destOrd="1" presId="urn:microsoft.com/office/officeart/2005/8/layout/hProcess4"/>
    <dgm:cxn modelId="{BAA75FA2-9F11-48A0-80F8-8FBBA790EFDA}" srcId="{58ECEF44-B427-4546-BE39-D92BC8AF9F51}" destId="{6CD7E759-1F7A-4CB1-81EB-B81397E14339}" srcOrd="0" destOrd="0" parTransId="{9E3E9364-06FF-4F9F-9F00-E7BD1169A2B6}" sibTransId="{4E26831D-0D39-4877-957F-26D4B46BA2D6}"/>
    <dgm:cxn modelId="{16F3FF9A-AB3F-4F2A-845C-A10CFAE4BF40}" srcId="{227967F8-5593-4758-8E7E-DE4842EAC704}" destId="{12F41328-9C7F-44A6-92A4-15E593389FB6}" srcOrd="2" destOrd="0" parTransId="{A6C08F6B-6110-4C89-A223-F09EA8648F93}" sibTransId="{74940238-6C41-40D3-844A-C07798C8AA1A}"/>
    <dgm:cxn modelId="{89DE58E9-4038-4A9B-ABDE-60A8087FD8F9}" type="presOf" srcId="{58ECEF44-B427-4546-BE39-D92BC8AF9F51}" destId="{87190CC1-C160-4D64-BCC7-19D50C40760E}" srcOrd="0" destOrd="0" presId="urn:microsoft.com/office/officeart/2005/8/layout/hProcess4"/>
    <dgm:cxn modelId="{56459568-F454-4F9E-A193-2AE57B915533}" type="presOf" srcId="{12F41328-9C7F-44A6-92A4-15E593389FB6}" destId="{3696EDEE-F13B-4156-A4C3-A9A064E512C3}" srcOrd="0" destOrd="2" presId="urn:microsoft.com/office/officeart/2005/8/layout/hProcess4"/>
    <dgm:cxn modelId="{8581ED12-80BA-40B8-A6DC-FAC47242DC63}" type="presOf" srcId="{3AB106FB-4433-406E-AABB-370F98492EB2}" destId="{02B35C6B-3D48-417A-808C-604CDE16C048}" srcOrd="0" destOrd="0" presId="urn:microsoft.com/office/officeart/2005/8/layout/hProcess4"/>
    <dgm:cxn modelId="{82B63DDC-43F8-434E-BDCB-08256DB8A98E}" type="presOf" srcId="{941EAE45-5BD5-4838-A87A-21ADB2379298}" destId="{3807E196-7505-4F3F-843D-0BD88C35009B}" srcOrd="0" destOrd="0" presId="urn:microsoft.com/office/officeart/2005/8/layout/hProcess4"/>
    <dgm:cxn modelId="{15A137E0-8866-4732-AD55-608AB0AD2121}" type="presParOf" srcId="{426D1822-0656-4585-B09D-3666C9E1ABA1}" destId="{BDE32C06-E8ED-47B7-8E91-A73CAF01EB72}" srcOrd="0" destOrd="0" presId="urn:microsoft.com/office/officeart/2005/8/layout/hProcess4"/>
    <dgm:cxn modelId="{84CDB0C0-61D5-46AE-B3F4-08F827ED51E5}" type="presParOf" srcId="{426D1822-0656-4585-B09D-3666C9E1ABA1}" destId="{7BC5DE1F-A83E-46EE-8430-028D0AC8D194}" srcOrd="1" destOrd="0" presId="urn:microsoft.com/office/officeart/2005/8/layout/hProcess4"/>
    <dgm:cxn modelId="{86F2D0C3-03A9-4D9F-B8C5-DBB3427D9ADC}" type="presParOf" srcId="{426D1822-0656-4585-B09D-3666C9E1ABA1}" destId="{DB7D9258-C527-48DE-B0F2-B9891386A7B7}" srcOrd="2" destOrd="0" presId="urn:microsoft.com/office/officeart/2005/8/layout/hProcess4"/>
    <dgm:cxn modelId="{189980C6-6F53-4446-9BA1-CBDB0BB7433E}" type="presParOf" srcId="{DB7D9258-C527-48DE-B0F2-B9891386A7B7}" destId="{23F97A17-C8C4-47D0-95D8-B3F4A1DFF0E0}" srcOrd="0" destOrd="0" presId="urn:microsoft.com/office/officeart/2005/8/layout/hProcess4"/>
    <dgm:cxn modelId="{3AAA9E3B-504D-43F8-8FB9-F9C6393F7F93}" type="presParOf" srcId="{23F97A17-C8C4-47D0-95D8-B3F4A1DFF0E0}" destId="{F965ADA5-43D7-497E-AAB4-7C50EAE34BC5}" srcOrd="0" destOrd="0" presId="urn:microsoft.com/office/officeart/2005/8/layout/hProcess4"/>
    <dgm:cxn modelId="{FA4FDA0F-44C0-43E5-8A8F-5BEC714299CA}" type="presParOf" srcId="{23F97A17-C8C4-47D0-95D8-B3F4A1DFF0E0}" destId="{3696EDEE-F13B-4156-A4C3-A9A064E512C3}" srcOrd="1" destOrd="0" presId="urn:microsoft.com/office/officeart/2005/8/layout/hProcess4"/>
    <dgm:cxn modelId="{E208A35E-ACF1-4C11-AC3B-0A3C7206CD13}" type="presParOf" srcId="{23F97A17-C8C4-47D0-95D8-B3F4A1DFF0E0}" destId="{F523FDEF-1A04-4695-AE3F-E4E984586423}" srcOrd="2" destOrd="0" presId="urn:microsoft.com/office/officeart/2005/8/layout/hProcess4"/>
    <dgm:cxn modelId="{FDB82218-9E5D-4D57-A861-8D4128E76332}" type="presParOf" srcId="{23F97A17-C8C4-47D0-95D8-B3F4A1DFF0E0}" destId="{DC9C69BE-65CE-40EA-B9CB-282C67366B5E}" srcOrd="3" destOrd="0" presId="urn:microsoft.com/office/officeart/2005/8/layout/hProcess4"/>
    <dgm:cxn modelId="{BFD06A93-E416-450A-AE7F-CE878258277C}" type="presParOf" srcId="{23F97A17-C8C4-47D0-95D8-B3F4A1DFF0E0}" destId="{035ECEE4-EAFC-47CB-99A0-8343A414DE70}" srcOrd="4" destOrd="0" presId="urn:microsoft.com/office/officeart/2005/8/layout/hProcess4"/>
    <dgm:cxn modelId="{DF3D5BA0-2B42-47C7-A70C-373E074018B7}" type="presParOf" srcId="{DB7D9258-C527-48DE-B0F2-B9891386A7B7}" destId="{02B35C6B-3D48-417A-808C-604CDE16C048}" srcOrd="1" destOrd="0" presId="urn:microsoft.com/office/officeart/2005/8/layout/hProcess4"/>
    <dgm:cxn modelId="{533FF676-B8C1-4015-9310-07EC3C843378}" type="presParOf" srcId="{DB7D9258-C527-48DE-B0F2-B9891386A7B7}" destId="{3D9BB244-834B-4BDD-908F-0B53CA5207C5}" srcOrd="2" destOrd="0" presId="urn:microsoft.com/office/officeart/2005/8/layout/hProcess4"/>
    <dgm:cxn modelId="{84645844-9830-4076-B17E-C2F5493B13DC}" type="presParOf" srcId="{3D9BB244-834B-4BDD-908F-0B53CA5207C5}" destId="{332E4FD8-7D27-494C-AE49-0CA4DB75E8AF}" srcOrd="0" destOrd="0" presId="urn:microsoft.com/office/officeart/2005/8/layout/hProcess4"/>
    <dgm:cxn modelId="{4705013B-1288-4949-8F92-4B9847B3F9E5}" type="presParOf" srcId="{3D9BB244-834B-4BDD-908F-0B53CA5207C5}" destId="{04BE4651-45AC-4B6C-91C2-95D160CABB03}" srcOrd="1" destOrd="0" presId="urn:microsoft.com/office/officeart/2005/8/layout/hProcess4"/>
    <dgm:cxn modelId="{1631CB4F-6914-41E2-84DD-2924B771E186}" type="presParOf" srcId="{3D9BB244-834B-4BDD-908F-0B53CA5207C5}" destId="{DFE0206C-62D9-4E4C-A525-5B1395070D2E}" srcOrd="2" destOrd="0" presId="urn:microsoft.com/office/officeart/2005/8/layout/hProcess4"/>
    <dgm:cxn modelId="{794761BC-9A43-435C-A073-9AF1761D858C}" type="presParOf" srcId="{3D9BB244-834B-4BDD-908F-0B53CA5207C5}" destId="{E6614C30-D22E-482E-A806-17A7A7868946}" srcOrd="3" destOrd="0" presId="urn:microsoft.com/office/officeart/2005/8/layout/hProcess4"/>
    <dgm:cxn modelId="{934742FB-C21D-4867-8EED-F5E55B6FFFE7}" type="presParOf" srcId="{3D9BB244-834B-4BDD-908F-0B53CA5207C5}" destId="{7D38BF9E-F694-4210-8354-7DA65F1052E4}" srcOrd="4" destOrd="0" presId="urn:microsoft.com/office/officeart/2005/8/layout/hProcess4"/>
    <dgm:cxn modelId="{79FAD610-A085-448E-BC53-2E65EB5D3D3D}" type="presParOf" srcId="{DB7D9258-C527-48DE-B0F2-B9891386A7B7}" destId="{3807E196-7505-4F3F-843D-0BD88C35009B}" srcOrd="3" destOrd="0" presId="urn:microsoft.com/office/officeart/2005/8/layout/hProcess4"/>
    <dgm:cxn modelId="{F8375459-46A2-4A78-9D47-5BEACAEEA2B0}" type="presParOf" srcId="{DB7D9258-C527-48DE-B0F2-B9891386A7B7}" destId="{8E4DDA48-121E-459E-95C7-E54A7C1EB843}" srcOrd="4" destOrd="0" presId="urn:microsoft.com/office/officeart/2005/8/layout/hProcess4"/>
    <dgm:cxn modelId="{0233321E-81DE-40AA-90B8-AE82C365454F}" type="presParOf" srcId="{8E4DDA48-121E-459E-95C7-E54A7C1EB843}" destId="{7667B9E1-6AF4-46C4-83D8-8356F32539AC}" srcOrd="0" destOrd="0" presId="urn:microsoft.com/office/officeart/2005/8/layout/hProcess4"/>
    <dgm:cxn modelId="{EC5FF87F-AEE3-46B6-A74B-6664183DE524}" type="presParOf" srcId="{8E4DDA48-121E-459E-95C7-E54A7C1EB843}" destId="{0956FB6A-D287-4070-BD4B-856D1D887CEA}" srcOrd="1" destOrd="0" presId="urn:microsoft.com/office/officeart/2005/8/layout/hProcess4"/>
    <dgm:cxn modelId="{67CE2A2A-9C48-466D-AB4A-8988AB7634E8}" type="presParOf" srcId="{8E4DDA48-121E-459E-95C7-E54A7C1EB843}" destId="{8C69391D-2283-4568-8036-E2088972AFC3}" srcOrd="2" destOrd="0" presId="urn:microsoft.com/office/officeart/2005/8/layout/hProcess4"/>
    <dgm:cxn modelId="{8C42F496-1B12-4580-BBC7-82FC20F96DBD}" type="presParOf" srcId="{8E4DDA48-121E-459E-95C7-E54A7C1EB843}" destId="{87190CC1-C160-4D64-BCC7-19D50C40760E}" srcOrd="3" destOrd="0" presId="urn:microsoft.com/office/officeart/2005/8/layout/hProcess4"/>
    <dgm:cxn modelId="{52CA4FA0-C9D5-4A57-8D32-C4F715E3D991}" type="presParOf" srcId="{8E4DDA48-121E-459E-95C7-E54A7C1EB843}" destId="{7C8766C0-4B35-4FBB-87BC-B9658A89534F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96EDEE-F13B-4156-A4C3-A9A064E512C3}">
      <dsp:nvSpPr>
        <dsp:cNvPr id="0" name=""/>
        <dsp:cNvSpPr/>
      </dsp:nvSpPr>
      <dsp:spPr>
        <a:xfrm>
          <a:off x="865" y="928204"/>
          <a:ext cx="2333434" cy="30203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28575" rIns="28575" bIns="2857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Employee writes self-report of accomplishments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Rating Official assigns ratings and writes narrative(s)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Reviewing Official gives approval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PM PRA approval and final Performance Evaluation of Record shared with employee</a:t>
          </a:r>
          <a:endParaRPr lang="en-US" sz="1600" kern="1200" dirty="0"/>
        </a:p>
      </dsp:txBody>
      <dsp:txXfrm>
        <a:off x="69209" y="996548"/>
        <a:ext cx="2196746" cy="2236476"/>
      </dsp:txXfrm>
    </dsp:sp>
    <dsp:sp modelId="{02B35C6B-3D48-417A-808C-604CDE16C048}">
      <dsp:nvSpPr>
        <dsp:cNvPr id="0" name=""/>
        <dsp:cNvSpPr/>
      </dsp:nvSpPr>
      <dsp:spPr>
        <a:xfrm>
          <a:off x="1539657" y="2222735"/>
          <a:ext cx="2580105" cy="2580105"/>
        </a:xfrm>
        <a:prstGeom prst="leftCircularArrow">
          <a:avLst>
            <a:gd name="adj1" fmla="val 2190"/>
            <a:gd name="adj2" fmla="val 263481"/>
            <a:gd name="adj3" fmla="val 654602"/>
            <a:gd name="adj4" fmla="val 7640100"/>
            <a:gd name="adj5" fmla="val 2555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9C69BE-65CE-40EA-B9CB-282C67366B5E}">
      <dsp:nvSpPr>
        <dsp:cNvPr id="0" name=""/>
        <dsp:cNvSpPr/>
      </dsp:nvSpPr>
      <dsp:spPr>
        <a:xfrm>
          <a:off x="676557" y="3818000"/>
          <a:ext cx="1765516" cy="702087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October - Assess Performance</a:t>
          </a:r>
          <a:endParaRPr lang="en-US" sz="1600" kern="1200" dirty="0"/>
        </a:p>
      </dsp:txBody>
      <dsp:txXfrm>
        <a:off x="697120" y="3838563"/>
        <a:ext cx="1724390" cy="660961"/>
      </dsp:txXfrm>
    </dsp:sp>
    <dsp:sp modelId="{04BE4651-45AC-4B6C-91C2-95D160CABB03}">
      <dsp:nvSpPr>
        <dsp:cNvPr id="0" name=""/>
        <dsp:cNvSpPr/>
      </dsp:nvSpPr>
      <dsp:spPr>
        <a:xfrm>
          <a:off x="2650405" y="1382947"/>
          <a:ext cx="2610848" cy="22501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Pay Pool panel develops recommendations for salary and/or bonus increases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PP PRA review and approval</a:t>
          </a:r>
          <a:endParaRPr lang="en-US" sz="1600" kern="1200" dirty="0"/>
        </a:p>
      </dsp:txBody>
      <dsp:txXfrm>
        <a:off x="2702187" y="1916901"/>
        <a:ext cx="2507284" cy="1664402"/>
      </dsp:txXfrm>
    </dsp:sp>
    <dsp:sp modelId="{3807E196-7505-4F3F-843D-0BD88C35009B}">
      <dsp:nvSpPr>
        <dsp:cNvPr id="0" name=""/>
        <dsp:cNvSpPr/>
      </dsp:nvSpPr>
      <dsp:spPr>
        <a:xfrm>
          <a:off x="4268945" y="380163"/>
          <a:ext cx="2628684" cy="2628684"/>
        </a:xfrm>
        <a:prstGeom prst="circularArrow">
          <a:avLst>
            <a:gd name="adj1" fmla="val 2149"/>
            <a:gd name="adj2" fmla="val 258372"/>
            <a:gd name="adj3" fmla="val 20148478"/>
            <a:gd name="adj4" fmla="val 13157871"/>
            <a:gd name="adj5" fmla="val 2507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614C30-D22E-482E-A806-17A7A7868946}">
      <dsp:nvSpPr>
        <dsp:cNvPr id="0" name=""/>
        <dsp:cNvSpPr/>
      </dsp:nvSpPr>
      <dsp:spPr>
        <a:xfrm>
          <a:off x="3191166" y="900828"/>
          <a:ext cx="2169890" cy="989297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November/December - Conduct Pay Pool Panel</a:t>
          </a:r>
          <a:endParaRPr lang="en-US" sz="1600" kern="1200" dirty="0"/>
        </a:p>
      </dsp:txBody>
      <dsp:txXfrm>
        <a:off x="3220142" y="929804"/>
        <a:ext cx="2111938" cy="931345"/>
      </dsp:txXfrm>
    </dsp:sp>
    <dsp:sp modelId="{0956FB6A-D287-4070-BD4B-856D1D887CEA}">
      <dsp:nvSpPr>
        <dsp:cNvPr id="0" name=""/>
        <dsp:cNvSpPr/>
      </dsp:nvSpPr>
      <dsp:spPr>
        <a:xfrm>
          <a:off x="5640838" y="1619297"/>
          <a:ext cx="1986206" cy="1638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Performance-based payouts, generally effective first pay period in January</a:t>
          </a:r>
          <a:endParaRPr lang="en-US" sz="1600" kern="1200" dirty="0"/>
        </a:p>
      </dsp:txBody>
      <dsp:txXfrm>
        <a:off x="5678538" y="1656997"/>
        <a:ext cx="1910806" cy="1211760"/>
      </dsp:txXfrm>
    </dsp:sp>
    <dsp:sp modelId="{87190CC1-C160-4D64-BCC7-19D50C40760E}">
      <dsp:nvSpPr>
        <dsp:cNvPr id="0" name=""/>
        <dsp:cNvSpPr/>
      </dsp:nvSpPr>
      <dsp:spPr>
        <a:xfrm>
          <a:off x="6079657" y="2869212"/>
          <a:ext cx="1765516" cy="702087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January - Reward Performance</a:t>
          </a:r>
          <a:endParaRPr lang="en-US" sz="1600" kern="1200" dirty="0"/>
        </a:p>
      </dsp:txBody>
      <dsp:txXfrm>
        <a:off x="6100220" y="2889775"/>
        <a:ext cx="1724390" cy="660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1B325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48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4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0958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65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72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02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07363"/>
            <a:ext cx="5486400" cy="35202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793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366B9-EC0F-48D1-8F95-7127A9502889}" type="datetimeFigureOut">
              <a:rPr lang="en-US" smtClean="0"/>
              <a:pPr/>
              <a:t>11/25/2015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F48F4-9979-4BDD-9E6E-0D3529C111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97644" y="6374106"/>
            <a:ext cx="221793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 smtClean="0"/>
              <a:t>HR Elements for HR Practitioners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954184" y="65087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07F48F4-9979-4BDD-9E6E-0D3529C1119F}" type="slidenum">
              <a:rPr lang="en-US" sz="1200" smtClean="0">
                <a:solidFill>
                  <a:schemeClr val="tx2">
                    <a:lumMod val="50000"/>
                  </a:schemeClr>
                </a:solidFill>
              </a:rPr>
              <a:pPr algn="r"/>
              <a:t>‹#›</a:t>
            </a:fld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Line 2"/>
          <p:cNvSpPr>
            <a:spLocks noChangeShapeType="1"/>
          </p:cNvSpPr>
          <p:nvPr userDrawn="1"/>
        </p:nvSpPr>
        <p:spPr bwMode="auto">
          <a:xfrm>
            <a:off x="381000" y="1154875"/>
            <a:ext cx="838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1" name="Picture 21" descr="DCIPS_blue_logo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228600"/>
            <a:ext cx="213360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542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cips.dtic.mil/training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 smtClean="0"/>
              <a:t>11: </a:t>
            </a:r>
            <a:r>
              <a:rPr lang="en-US" dirty="0" smtClean="0"/>
              <a:t>Performance-Based Compensation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Duration: 2 hours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763" y="6533965"/>
            <a:ext cx="2511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Performance-Based Compensation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41475" y="6507331"/>
            <a:ext cx="88478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11-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66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5775" y="982663"/>
            <a:ext cx="6318786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Performance-Based Payouts Method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199" y="1793174"/>
            <a:ext cx="8413669" cy="433298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</a:t>
            </a:r>
            <a:r>
              <a:rPr lang="en-US" dirty="0" smtClean="0"/>
              <a:t>n </a:t>
            </a:r>
            <a:r>
              <a:rPr lang="en-US" dirty="0"/>
              <a:t>algorithm </a:t>
            </a:r>
            <a:r>
              <a:rPr lang="en-US" dirty="0" smtClean="0"/>
              <a:t>is embedded </a:t>
            </a:r>
            <a:r>
              <a:rPr lang="en-US" dirty="0"/>
              <a:t>in the Compensation Work Bench (CWB) to provide initial recommendations for performance-based salary increases (for </a:t>
            </a:r>
            <a:r>
              <a:rPr lang="en-US" dirty="0" smtClean="0"/>
              <a:t>Components </a:t>
            </a:r>
            <a:r>
              <a:rPr lang="en-US" dirty="0"/>
              <a:t>in the </a:t>
            </a:r>
            <a:r>
              <a:rPr lang="en-US" dirty="0" smtClean="0"/>
              <a:t>banded </a:t>
            </a:r>
            <a:r>
              <a:rPr lang="en-US" dirty="0"/>
              <a:t>structure) and bonuses for all Defense Intelligence </a:t>
            </a:r>
            <a:r>
              <a:rPr lang="en-US" dirty="0" smtClean="0"/>
              <a:t>Components</a:t>
            </a:r>
          </a:p>
          <a:p>
            <a:pPr lvl="0"/>
            <a:r>
              <a:rPr lang="en-US" dirty="0"/>
              <a:t>Pay pools review CWB recommendations and make any </a:t>
            </a:r>
            <a:r>
              <a:rPr lang="en-US" dirty="0"/>
              <a:t>necessary adjustments </a:t>
            </a:r>
            <a:endParaRPr lang="en-US" dirty="0" smtClean="0"/>
          </a:p>
          <a:p>
            <a:pPr lvl="0"/>
            <a:r>
              <a:rPr lang="en-US" dirty="0"/>
              <a:t>Employees are advised of their performance-based salary increases and/or bonuses by their </a:t>
            </a:r>
            <a:r>
              <a:rPr lang="en-US" dirty="0" smtClean="0"/>
              <a:t>Rating Official following </a:t>
            </a:r>
            <a:r>
              <a:rPr lang="en-US" dirty="0"/>
              <a:t>approval of results by the PP PRA and before the effective date of the payment(s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71356" y="215681"/>
            <a:ext cx="52535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Performance-Based Payouts Method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17725" y="6507331"/>
            <a:ext cx="90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11- 10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763" y="6533965"/>
            <a:ext cx="2511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Performance-Based Compensation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7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5775" y="982663"/>
            <a:ext cx="6318786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Performance-Based Payout Decisions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71356" y="215681"/>
            <a:ext cx="52535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Performance-Based Payout Decisions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17725" y="6507331"/>
            <a:ext cx="90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11- 11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763" y="6533965"/>
            <a:ext cx="2511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Performance-Based Compensation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156" y="1835330"/>
            <a:ext cx="4866659" cy="3893327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0" y="5920375"/>
            <a:ext cx="9124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“Performance </a:t>
            </a:r>
            <a:r>
              <a:rPr lang="en-US" dirty="0"/>
              <a:t>payout” refers to the total compensation awarded as recognition for performance</a:t>
            </a:r>
          </a:p>
        </p:txBody>
      </p:sp>
    </p:spTree>
    <p:extLst>
      <p:ext uri="{BB962C8B-B14F-4D97-AF65-F5344CB8AC3E}">
        <p14:creationId xmlns:p14="http://schemas.microsoft.com/office/powerpoint/2010/main" val="86769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90806" y="215681"/>
            <a:ext cx="4634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Lesson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11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Review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71661" y="6507331"/>
            <a:ext cx="75460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3- 2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450618" y="1068138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Lesson </a:t>
            </a:r>
            <a:r>
              <a:rPr lang="en-US" b="1" dirty="0" smtClean="0"/>
              <a:t>11 </a:t>
            </a:r>
            <a:r>
              <a:rPr lang="en-US" b="1" dirty="0" smtClean="0"/>
              <a:t>Review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098971" y="6507331"/>
            <a:ext cx="102729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11- 12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763" y="6533965"/>
            <a:ext cx="2511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Performance-Based Compensation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183" y="5025187"/>
            <a:ext cx="1942562" cy="130701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15" name="Content Placeholder 1"/>
          <p:cNvSpPr>
            <a:spLocks noGrp="1"/>
          </p:cNvSpPr>
          <p:nvPr>
            <p:ph idx="1"/>
          </p:nvPr>
        </p:nvSpPr>
        <p:spPr>
          <a:xfrm>
            <a:off x="457200" y="1729850"/>
            <a:ext cx="7808027" cy="458782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Topic 1 – Pay </a:t>
            </a:r>
            <a:r>
              <a:rPr lang="en-US" sz="2400" dirty="0" smtClean="0"/>
              <a:t>Pools</a:t>
            </a:r>
          </a:p>
          <a:p>
            <a:r>
              <a:rPr lang="en-US" sz="2400" dirty="0" smtClean="0"/>
              <a:t>Topic 2 – Eligibility for Performance-Based Payouts</a:t>
            </a:r>
          </a:p>
          <a:p>
            <a:r>
              <a:rPr lang="en-US" sz="2400" dirty="0" smtClean="0"/>
              <a:t>Topic </a:t>
            </a:r>
            <a:r>
              <a:rPr lang="en-US" sz="2400" dirty="0" smtClean="0"/>
              <a:t>3 – Forms of Performance-Based Payouts</a:t>
            </a:r>
          </a:p>
          <a:p>
            <a:r>
              <a:rPr lang="en-US" sz="2400" dirty="0" smtClean="0"/>
              <a:t>Topic 4 </a:t>
            </a:r>
            <a:r>
              <a:rPr lang="en-US" sz="2400" dirty="0" smtClean="0"/>
              <a:t>– Payout </a:t>
            </a:r>
            <a:r>
              <a:rPr lang="en-US" sz="2400" dirty="0" smtClean="0"/>
              <a:t>Timeline</a:t>
            </a:r>
          </a:p>
          <a:p>
            <a:r>
              <a:rPr lang="en-US" sz="2400" dirty="0" smtClean="0"/>
              <a:t>Topic 5 </a:t>
            </a:r>
            <a:r>
              <a:rPr lang="en-US" sz="2400" dirty="0"/>
              <a:t>– From Performance Management to  Performance-Based Payout Decisions</a:t>
            </a:r>
          </a:p>
        </p:txBody>
      </p:sp>
    </p:spTree>
    <p:extLst>
      <p:ext uri="{BB962C8B-B14F-4D97-AF65-F5344CB8AC3E}">
        <p14:creationId xmlns:p14="http://schemas.microsoft.com/office/powerpoint/2010/main" val="76881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29850"/>
            <a:ext cx="7808027" cy="458782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Topic 1 – Pay </a:t>
            </a:r>
            <a:r>
              <a:rPr lang="en-US" sz="2400" dirty="0" smtClean="0"/>
              <a:t>Pools</a:t>
            </a:r>
          </a:p>
          <a:p>
            <a:r>
              <a:rPr lang="en-US" sz="2400" dirty="0" smtClean="0"/>
              <a:t>Topic 2 – Eligibility for Performance-Based Payouts</a:t>
            </a:r>
          </a:p>
          <a:p>
            <a:r>
              <a:rPr lang="en-US" sz="2400" dirty="0" smtClean="0"/>
              <a:t>Topic </a:t>
            </a:r>
            <a:r>
              <a:rPr lang="en-US" sz="2400" dirty="0" smtClean="0"/>
              <a:t>3 – Forms of Performance-Based Payouts</a:t>
            </a:r>
          </a:p>
          <a:p>
            <a:r>
              <a:rPr lang="en-US" sz="2400" dirty="0" smtClean="0"/>
              <a:t>Topic 4 </a:t>
            </a:r>
            <a:r>
              <a:rPr lang="en-US" sz="2400" dirty="0" smtClean="0"/>
              <a:t>–Payout </a:t>
            </a:r>
            <a:r>
              <a:rPr lang="en-US" sz="2400" dirty="0" smtClean="0"/>
              <a:t>Timeline</a:t>
            </a:r>
          </a:p>
          <a:p>
            <a:r>
              <a:rPr lang="en-US" sz="2400" dirty="0" smtClean="0"/>
              <a:t>Topic 5 </a:t>
            </a:r>
            <a:r>
              <a:rPr lang="en-US" sz="2400" dirty="0"/>
              <a:t>– </a:t>
            </a:r>
            <a:r>
              <a:rPr lang="en-US" sz="2400" dirty="0" smtClean="0"/>
              <a:t>From Performance Management to  Performance-Based Payout Decisions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0806" y="215681"/>
            <a:ext cx="4634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Lesson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11 </a:t>
            </a:r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Topics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65227" y="6507331"/>
            <a:ext cx="86103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11-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457200" y="107766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Lesson </a:t>
            </a:r>
            <a:r>
              <a:rPr lang="en-US" b="1" dirty="0" smtClean="0"/>
              <a:t>11 </a:t>
            </a:r>
            <a:r>
              <a:rPr lang="en-US" b="1" dirty="0" smtClean="0"/>
              <a:t>Topics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183" y="5025187"/>
            <a:ext cx="1942562" cy="130701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88763" y="6533965"/>
            <a:ext cx="2511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Performance-Based Compensation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766" y="5545778"/>
            <a:ext cx="5759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Additional training on pay pools can be found at: </a:t>
            </a:r>
            <a:r>
              <a:rPr lang="en-US" sz="1600" u="sng" dirty="0">
                <a:hlinkClick r:id="rId3"/>
              </a:rPr>
              <a:t>http://dcips.dtic.mil/training.html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710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14800" y="215681"/>
            <a:ext cx="5010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Pay Pool Process Overview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17725" y="6507331"/>
            <a:ext cx="90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11-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763" y="6533965"/>
            <a:ext cx="2511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Performance-Based Compensation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72" b="6276"/>
          <a:stretch/>
        </p:blipFill>
        <p:spPr>
          <a:xfrm>
            <a:off x="1582246" y="1302534"/>
            <a:ext cx="5979509" cy="485434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4043550" y="3515097"/>
            <a:ext cx="1122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Performance Management Process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218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5775" y="982663"/>
            <a:ext cx="516255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Pay Pools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215681"/>
            <a:ext cx="5010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Pay Pools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17725" y="6507331"/>
            <a:ext cx="90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11-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763" y="6533965"/>
            <a:ext cx="2511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Performance-Based Compensation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" name="Picture 8" descr="shutterstock_418994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28849" y="1798650"/>
            <a:ext cx="5715000" cy="36959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008" y="5554020"/>
            <a:ext cx="85502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 </a:t>
            </a:r>
            <a:r>
              <a:rPr lang="en-US" sz="2200" dirty="0" smtClean="0"/>
              <a:t>“pay pool” </a:t>
            </a:r>
            <a:r>
              <a:rPr lang="en-US" sz="2200" dirty="0"/>
              <a:t>is a group of employees </a:t>
            </a:r>
            <a:r>
              <a:rPr lang="en-US" sz="2200" dirty="0" smtClean="0"/>
              <a:t>with similar criteria (grade, band, supervisory status etc.), who </a:t>
            </a:r>
            <a:r>
              <a:rPr lang="en-US" sz="2200" dirty="0"/>
              <a:t>share in </a:t>
            </a:r>
            <a:r>
              <a:rPr lang="en-US" sz="2200" dirty="0" smtClean="0"/>
              <a:t>one</a:t>
            </a:r>
            <a:r>
              <a:rPr lang="en-US" sz="2200" dirty="0"/>
              <a:t> </a:t>
            </a:r>
            <a:r>
              <a:rPr lang="en-US" sz="2200" dirty="0" smtClean="0"/>
              <a:t>distribution </a:t>
            </a:r>
            <a:r>
              <a:rPr lang="en-US" sz="2200" dirty="0" smtClean="0"/>
              <a:t>of </a:t>
            </a:r>
            <a:r>
              <a:rPr lang="en-US" sz="2200" dirty="0"/>
              <a:t>pay-for-performance dollars</a:t>
            </a:r>
          </a:p>
        </p:txBody>
      </p:sp>
    </p:spTree>
    <p:extLst>
      <p:ext uri="{BB962C8B-B14F-4D97-AF65-F5344CB8AC3E}">
        <p14:creationId xmlns:p14="http://schemas.microsoft.com/office/powerpoint/2010/main" val="303499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5775" y="982663"/>
            <a:ext cx="516255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Pay Pool Funding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199" y="1793174"/>
            <a:ext cx="5207331" cy="4332989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pay pool budget is set by September 30 of the performance year and is based on: </a:t>
            </a:r>
          </a:p>
          <a:p>
            <a:pPr lvl="1"/>
            <a:r>
              <a:rPr lang="en-US" dirty="0"/>
              <a:t>Historical spend trends</a:t>
            </a:r>
            <a:endParaRPr lang="en-US" sz="1800" dirty="0"/>
          </a:p>
          <a:p>
            <a:pPr lvl="1"/>
            <a:r>
              <a:rPr lang="en-US" dirty="0" smtClean="0"/>
              <a:t>External </a:t>
            </a:r>
            <a:r>
              <a:rPr lang="en-US" dirty="0"/>
              <a:t>budget guidance</a:t>
            </a:r>
            <a:endParaRPr lang="en-US" sz="1800" dirty="0"/>
          </a:p>
          <a:p>
            <a:pPr lvl="1"/>
            <a:r>
              <a:rPr lang="en-US" dirty="0"/>
              <a:t>Departmental budget guidance</a:t>
            </a:r>
            <a:endParaRPr lang="en-US" sz="1800" dirty="0"/>
          </a:p>
          <a:p>
            <a:pPr lvl="0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215681"/>
            <a:ext cx="5010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Pay Pool Funding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17725" y="6507331"/>
            <a:ext cx="90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11-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763" y="6533965"/>
            <a:ext cx="2511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Performance-Based Compensation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9" name="Picture 8" descr="shutterstock_54519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18104" y="4125693"/>
            <a:ext cx="3305261" cy="2203507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94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14800" y="215681"/>
            <a:ext cx="5010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Payout Eligibility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17725" y="6507331"/>
            <a:ext cx="90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11-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6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763" y="6533965"/>
            <a:ext cx="2511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Performance-Based Compensation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058250"/>
              </p:ext>
            </p:extLst>
          </p:nvPr>
        </p:nvGraphicFramePr>
        <p:xfrm>
          <a:off x="442393" y="1859479"/>
          <a:ext cx="8229600" cy="436468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143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 dirty="0"/>
                        <a:t>Performance Evaluation of Record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 dirty="0"/>
                        <a:t>General Pay Increase         </a:t>
                      </a:r>
                      <a:r>
                        <a:rPr lang="en-US" sz="1600" dirty="0" smtClean="0"/>
                        <a:t>      (</a:t>
                      </a:r>
                      <a:r>
                        <a:rPr lang="en-US" sz="1600" dirty="0"/>
                        <a:t>in graded structure)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 dirty="0"/>
                        <a:t>DCIPS “Floor” Increase      </a:t>
                      </a:r>
                      <a:r>
                        <a:rPr lang="en-US" sz="1600" dirty="0" smtClean="0"/>
                        <a:t>        (</a:t>
                      </a:r>
                      <a:r>
                        <a:rPr lang="en-US" sz="1600" dirty="0"/>
                        <a:t>in banded structure)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 dirty="0"/>
                        <a:t>Performance-Based Bonus </a:t>
                      </a:r>
                      <a:r>
                        <a:rPr lang="en-US" sz="1400" dirty="0"/>
                        <a:t>(in both graded and banded structures)</a:t>
                      </a:r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5943600" algn="r"/>
                        </a:tabLs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Performance-Based Salary Increase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(banded structure)</a:t>
                      </a:r>
                      <a:endParaRPr lang="en-US" sz="14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962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/>
                        <a:t>Outstanding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/>
                        <a:t>Excellent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/>
                        <a:t>Successful</a:t>
                      </a:r>
                      <a:endParaRPr lang="en-US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/>
                        <a:t>Yes</a:t>
                      </a:r>
                      <a:endParaRPr lang="en-US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 dirty="0"/>
                        <a:t>Yes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 dirty="0"/>
                        <a:t>Yes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878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/>
                        <a:t>Minimally Successful</a:t>
                      </a:r>
                      <a:endParaRPr lang="en-US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 dirty="0" smtClean="0"/>
                        <a:t>Yes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 dirty="0" smtClean="0"/>
                        <a:t>Yes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 dirty="0"/>
                        <a:t>No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75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/>
                        <a:t>Unacceptable</a:t>
                      </a:r>
                      <a:endParaRPr lang="en-US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 dirty="0" smtClean="0"/>
                        <a:t>Yes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/>
                        <a:t>No</a:t>
                      </a:r>
                      <a:endParaRPr lang="en-US" sz="16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 dirty="0"/>
                        <a:t>No</a:t>
                      </a:r>
                      <a:endParaRPr lang="en-US" sz="16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5943600" algn="r"/>
                        </a:tabLs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Text Placeholder 1"/>
          <p:cNvSpPr>
            <a:spLocks noGrp="1"/>
          </p:cNvSpPr>
          <p:nvPr>
            <p:ph type="body" idx="1"/>
          </p:nvPr>
        </p:nvSpPr>
        <p:spPr>
          <a:xfrm>
            <a:off x="485775" y="982663"/>
            <a:ext cx="5162550" cy="63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Payout Eligibility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886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14800" y="215681"/>
            <a:ext cx="5010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Performance-Based Payouts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17725" y="6507331"/>
            <a:ext cx="90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11-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7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763" y="6533965"/>
            <a:ext cx="2511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Performance-Based Compensation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Research your assigned performance-based payout</a:t>
            </a:r>
          </a:p>
          <a:p>
            <a:pPr lvl="1"/>
            <a:r>
              <a:rPr lang="en-US" dirty="0" smtClean="0"/>
              <a:t>Performance-Based </a:t>
            </a:r>
            <a:r>
              <a:rPr lang="en-US" dirty="0"/>
              <a:t>Salary </a:t>
            </a:r>
            <a:r>
              <a:rPr lang="en-US" dirty="0" smtClean="0"/>
              <a:t>Increases</a:t>
            </a:r>
            <a:endParaRPr lang="en-US" dirty="0"/>
          </a:p>
          <a:p>
            <a:pPr lvl="1"/>
            <a:r>
              <a:rPr lang="en-US" dirty="0" smtClean="0"/>
              <a:t>Performance-Based Bonuses</a:t>
            </a:r>
            <a:endParaRPr lang="en-US" dirty="0"/>
          </a:p>
          <a:p>
            <a:pPr lvl="0"/>
            <a:r>
              <a:rPr lang="en-US" dirty="0" smtClean="0"/>
              <a:t>Review </a:t>
            </a:r>
            <a:r>
              <a:rPr lang="en-US" dirty="0"/>
              <a:t>the information </a:t>
            </a:r>
            <a:r>
              <a:rPr lang="en-US" dirty="0" smtClean="0"/>
              <a:t>in the WYSK boxes on pages </a:t>
            </a:r>
            <a:r>
              <a:rPr lang="en-US" dirty="0" smtClean="0"/>
              <a:t>11-15_11-18</a:t>
            </a:r>
            <a:endParaRPr lang="en-US" dirty="0" smtClean="0"/>
          </a:p>
          <a:p>
            <a:pPr lvl="0"/>
            <a:r>
              <a:rPr lang="en-US" dirty="0" smtClean="0"/>
              <a:t>Make </a:t>
            </a:r>
            <a:r>
              <a:rPr lang="en-US" dirty="0"/>
              <a:t>notes in </a:t>
            </a:r>
            <a:r>
              <a:rPr lang="en-US" dirty="0" smtClean="0"/>
              <a:t>the Participant Guide on page </a:t>
            </a:r>
            <a:r>
              <a:rPr lang="en-US" dirty="0" smtClean="0"/>
              <a:t>11-19</a:t>
            </a:r>
            <a:endParaRPr lang="en-US" dirty="0"/>
          </a:p>
          <a:p>
            <a:r>
              <a:rPr lang="en-US" dirty="0" smtClean="0"/>
              <a:t>You may be asked to share what you’ve learned with the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1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14800" y="215681"/>
            <a:ext cx="5010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Pay Pool Process Overview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17725" y="6507331"/>
            <a:ext cx="90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11-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8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763" y="6533965"/>
            <a:ext cx="2511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Performance-Based Compensation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72" b="6276"/>
          <a:stretch/>
        </p:blipFill>
        <p:spPr>
          <a:xfrm>
            <a:off x="1582246" y="1302534"/>
            <a:ext cx="5979509" cy="485434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043550" y="3515097"/>
            <a:ext cx="1122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Performance Management Process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1847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14800" y="215681"/>
            <a:ext cx="5010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Payout Timeline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17725" y="6507331"/>
            <a:ext cx="90853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</a:t>
            </a:r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11- 9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763" y="6533965"/>
            <a:ext cx="2511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Performance-Based Compensation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807835374"/>
              </p:ext>
            </p:extLst>
          </p:nvPr>
        </p:nvGraphicFramePr>
        <p:xfrm>
          <a:off x="823393" y="1292431"/>
          <a:ext cx="7848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61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9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/object&gt;&lt;object type=&quot;8&quot; unique_id=&quot;100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524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Myriad Pro</vt:lpstr>
      <vt:lpstr>Times New Roman</vt:lpstr>
      <vt:lpstr>Office Theme</vt:lpstr>
      <vt:lpstr>Lesson 11: Performance-Based Compensation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cmilas</dc:creator>
  <cp:lastModifiedBy>Holtmann, Cara</cp:lastModifiedBy>
  <cp:revision>112</cp:revision>
  <dcterms:created xsi:type="dcterms:W3CDTF">2011-10-04T13:06:12Z</dcterms:created>
  <dcterms:modified xsi:type="dcterms:W3CDTF">2015-11-25T17:26:39Z</dcterms:modified>
</cp:coreProperties>
</file>